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3004800" cy="9753600"/>
  <p:notesSz cx="6858000" cy="9144000"/>
  <p:defaultTextStyle>
    <a:lvl1pPr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1pPr>
    <a:lvl2pPr indent="228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2pPr>
    <a:lvl3pPr indent="457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3pPr>
    <a:lvl4pPr indent="685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4pPr>
    <a:lvl5pPr indent="9144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5pPr>
    <a:lvl6pPr indent="11430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6pPr>
    <a:lvl7pPr indent="1371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7pPr>
    <a:lvl8pPr indent="1600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8pPr>
    <a:lvl9pPr indent="1828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F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solidFill>
                <a:srgbClr val="87660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1" name="Shape 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45" name="Shape 45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" name="Shape 11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Body Level One</a:t>
            </a:r>
            <a:endParaRPr cap="all" sz="4200">
              <a:solidFill>
                <a:srgbClr val="DEDE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Two</a:t>
            </a:r>
            <a:endParaRPr cap="all" sz="4500">
              <a:solidFill>
                <a:srgbClr val="DD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Three</a:t>
            </a:r>
            <a:endParaRPr cap="all" sz="4500">
              <a:solidFill>
                <a:srgbClr val="DD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Four</a:t>
            </a:r>
            <a:endParaRPr cap="all" sz="4500">
              <a:solidFill>
                <a:srgbClr val="DD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" name="Shape 18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" name="Shape 1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20" name="Shape 20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Body Level One</a:t>
            </a:r>
            <a:endParaRPr cap="all" sz="4200">
              <a:solidFill>
                <a:srgbClr val="DEDE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Two</a:t>
            </a:r>
            <a:endParaRPr cap="all" sz="4500">
              <a:solidFill>
                <a:srgbClr val="DD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Three</a:t>
            </a:r>
            <a:endParaRPr cap="all" sz="4500">
              <a:solidFill>
                <a:srgbClr val="DD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Four</a:t>
            </a:r>
            <a:endParaRPr cap="all" sz="4500">
              <a:solidFill>
                <a:srgbClr val="DD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  <a:endParaRPr sz="30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  <a:endParaRPr sz="30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  <a:endParaRPr sz="30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  <a:endParaRPr sz="30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spd="med" advClick="1"/>
  <p:txStyles>
    <p:titleStyle>
      <a:lvl1pPr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1pPr>
      <a:lvl2pPr indent="228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2pPr>
      <a:lvl3pPr indent="457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3pPr>
      <a:lvl4pPr indent="685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4pPr>
      <a:lvl5pPr indent="9144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5pPr>
      <a:lvl6pPr indent="11430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6pPr>
      <a:lvl7pPr indent="1371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7pPr>
      <a:lvl8pPr indent="1600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8pPr>
      <a:lvl9pPr indent="1828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ekoziol@kpmg.com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3" Type="http://schemas.openxmlformats.org/officeDocument/2006/relationships/image" Target="../media/image5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8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2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3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4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ekoziol@kpmg.com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Machine Learning in R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Eric Koziol, P.E.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Quick Caret</a:t>
            </a:r>
          </a:p>
        </p:txBody>
      </p:sp>
      <p:sp>
        <p:nvSpPr>
          <p:cNvPr id="92" name="Shape 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Simplest Example - split data into train, test, cv sets</a:t>
            </a:r>
          </a:p>
        </p:txBody>
      </p:sp>
      <p:pic>
        <p:nvPicPr>
          <p:cNvPr id="93" name="Screen Shot 2015-06-20 at 11.54.5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737" y="1125114"/>
            <a:ext cx="12253326" cy="6385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Quick Caret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Simplest Example</a:t>
            </a:r>
          </a:p>
        </p:txBody>
      </p:sp>
      <p:pic>
        <p:nvPicPr>
          <p:cNvPr id="97" name="Screen Shot 2015-06-20 at 11.19.4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688" y="405101"/>
            <a:ext cx="11253424" cy="4743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Screen Shot 2015-06-20 at 11.23.59 AM.pn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88271" y="5288455"/>
            <a:ext cx="3997261" cy="2915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Screen Shot 2015-06-20 at 11.24.08 AM.png"/>
          <p:cNvPicPr/>
          <p:nvPr/>
        </p:nvPicPr>
        <p:blipFill>
          <a:blip r:embed="rId4">
            <a:extLst/>
          </a:blip>
          <a:srcRect l="2357" t="532" r="0" b="0"/>
          <a:stretch>
            <a:fillRect/>
          </a:stretch>
        </p:blipFill>
        <p:spPr>
          <a:xfrm>
            <a:off x="7697599" y="5288552"/>
            <a:ext cx="4460667" cy="2900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pairs plot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view plot for manual feature selection</a:t>
            </a:r>
          </a:p>
        </p:txBody>
      </p:sp>
      <p:pic>
        <p:nvPicPr>
          <p:cNvPr id="103" name="Screen Shot 2015-06-20 at 11.32.4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965" y="1459181"/>
            <a:ext cx="12344870" cy="5184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pairs plot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view plot for manual feature selection</a:t>
            </a:r>
          </a:p>
        </p:txBody>
      </p:sp>
      <p:pic>
        <p:nvPicPr>
          <p:cNvPr id="107" name="PimaPair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4596" y="416793"/>
            <a:ext cx="7802415" cy="7802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manual feature selection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from ggpairs</a:t>
            </a:r>
          </a:p>
        </p:txBody>
      </p:sp>
      <p:pic>
        <p:nvPicPr>
          <p:cNvPr id="1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550" y="349250"/>
            <a:ext cx="3721722" cy="3733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350" y="1708150"/>
            <a:ext cx="393700" cy="123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75599" y="387350"/>
            <a:ext cx="3733105" cy="3733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asted-image.png"/>
          <p:cNvPicPr/>
          <p:nvPr/>
        </p:nvPicPr>
        <p:blipFill>
          <a:blip r:embed="rId5">
            <a:extLst/>
          </a:blip>
          <a:srcRect l="0" t="13786" r="0" b="7603"/>
          <a:stretch>
            <a:fillRect/>
          </a:stretch>
        </p:blipFill>
        <p:spPr>
          <a:xfrm>
            <a:off x="7467600" y="1660128"/>
            <a:ext cx="381000" cy="1327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8550" y="4375098"/>
            <a:ext cx="3721722" cy="3676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5800" y="5527326"/>
            <a:ext cx="304800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15926" y="4346575"/>
            <a:ext cx="3714579" cy="3796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05700" y="5724176"/>
            <a:ext cx="304800" cy="97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Quick Caret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Simplest Example</a:t>
            </a:r>
          </a:p>
        </p:txBody>
      </p:sp>
      <p:pic>
        <p:nvPicPr>
          <p:cNvPr id="122" name="Screen Shot 2015-06-20 at 11.46.0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188" y="5239693"/>
            <a:ext cx="4065084" cy="3097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15-06-20 at 11.46.20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6456" y="5239693"/>
            <a:ext cx="3996397" cy="3097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15-06-23 at 9.41.46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3236" y="339648"/>
            <a:ext cx="9438328" cy="4867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Balanced Datasets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Classification Accuracy</a:t>
            </a:r>
          </a:p>
        </p:txBody>
      </p:sp>
      <p:pic>
        <p:nvPicPr>
          <p:cNvPr id="12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150" y="1968500"/>
            <a:ext cx="4178300" cy="469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7556931" y="1924100"/>
            <a:ext cx="2462938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8F6FF"/>
                </a:solidFill>
              </a:rPr>
              <a:t>N: 500 | 65%</a:t>
            </a:r>
            <a:endParaRPr sz="3600">
              <a:solidFill>
                <a:srgbClr val="F8F6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8F6FF"/>
                </a:solidFill>
              </a:rPr>
              <a:t>P: 268 | 35%</a:t>
            </a:r>
          </a:p>
        </p:txBody>
      </p:sp>
      <p:sp>
        <p:nvSpPr>
          <p:cNvPr id="130" name="Shape 130"/>
          <p:cNvSpPr/>
          <p:nvPr/>
        </p:nvSpPr>
        <p:spPr>
          <a:xfrm>
            <a:off x="5980734" y="3816400"/>
            <a:ext cx="5615332" cy="288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Why is balance important?</a:t>
            </a:r>
            <a:endParaRPr sz="3600">
              <a:solidFill>
                <a:srgbClr val="558AA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558AA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4844"/>
                </a:solidFill>
              </a:rPr>
              <a:t>A trivial classifier that always</a:t>
            </a:r>
            <a:endParaRPr sz="3600">
              <a:solidFill>
                <a:srgbClr val="FF484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4844"/>
                </a:solidFill>
              </a:rPr>
              <a:t>chooses the class N will be</a:t>
            </a:r>
            <a:endParaRPr sz="3600">
              <a:solidFill>
                <a:srgbClr val="FF484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4844"/>
                </a:solidFill>
              </a:rPr>
              <a:t>accurate 65% of the time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Metrics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Accuracy vs AUC VS others</a:t>
            </a:r>
          </a:p>
        </p:txBody>
      </p:sp>
      <p:pic>
        <p:nvPicPr>
          <p:cNvPr id="134" name="Screen Shot 2015-06-20 at 12.37.2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965" y="1858420"/>
            <a:ext cx="11801470" cy="491916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625600" y="4851399"/>
            <a:ext cx="2587725" cy="1835003"/>
          </a:xfrm>
          <a:prstGeom prst="rect">
            <a:avLst/>
          </a:prstGeom>
          <a:ln w="25400">
            <a:solidFill>
              <a:srgbClr val="FA45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4216400" y="4851400"/>
            <a:ext cx="1874987" cy="917675"/>
          </a:xfrm>
          <a:prstGeom prst="rect">
            <a:avLst/>
          </a:prstGeom>
          <a:ln w="25400">
            <a:solidFill>
              <a:srgbClr val="FA45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6083300" y="5727700"/>
            <a:ext cx="1977409" cy="967803"/>
          </a:xfrm>
          <a:prstGeom prst="rect">
            <a:avLst/>
          </a:prstGeom>
          <a:ln w="25400">
            <a:solidFill>
              <a:srgbClr val="FA45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Metrics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Predicted Probabilities</a:t>
            </a:r>
          </a:p>
        </p:txBody>
      </p:sp>
      <p:pic>
        <p:nvPicPr>
          <p:cNvPr id="141" name="Screen Shot 2015-06-24 at 8.13.33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1350" y="546100"/>
            <a:ext cx="1562100" cy="754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Metrics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Accuracy vs AUC VS others</a:t>
            </a:r>
          </a:p>
        </p:txBody>
      </p:sp>
      <p:pic>
        <p:nvPicPr>
          <p:cNvPr id="145" name="Screen Shot 2015-06-20 at 12.41.4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3081" y="1025037"/>
            <a:ext cx="10218638" cy="6585926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 flipV="1">
            <a:off x="3873500" y="1215074"/>
            <a:ext cx="1" cy="5769927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2070887" y="3308400"/>
            <a:ext cx="157322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Perfect</a:t>
            </a:r>
            <a:endParaRPr sz="3600">
              <a:solidFill>
                <a:srgbClr val="558AA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AUC = 1</a:t>
            </a:r>
          </a:p>
        </p:txBody>
      </p:sp>
      <p:sp>
        <p:nvSpPr>
          <p:cNvPr id="148" name="Shape 148"/>
          <p:cNvSpPr/>
          <p:nvPr/>
        </p:nvSpPr>
        <p:spPr>
          <a:xfrm>
            <a:off x="3867005" y="1216421"/>
            <a:ext cx="5777618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49" name="Shape 149"/>
          <p:cNvSpPr/>
          <p:nvPr/>
        </p:nvSpPr>
        <p:spPr>
          <a:xfrm flipV="1">
            <a:off x="2861766" y="2243683"/>
            <a:ext cx="977355" cy="1172617"/>
          </a:xfrm>
          <a:prstGeom prst="line">
            <a:avLst/>
          </a:prstGeom>
          <a:ln w="25400">
            <a:solidFill>
              <a:srgbClr val="5771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50" name="Shape 150"/>
          <p:cNvSpPr/>
          <p:nvPr/>
        </p:nvSpPr>
        <p:spPr>
          <a:xfrm flipH="1" flipV="1">
            <a:off x="7088038" y="1886056"/>
            <a:ext cx="1251200" cy="1550982"/>
          </a:xfrm>
          <a:prstGeom prst="line">
            <a:avLst/>
          </a:prstGeom>
          <a:ln w="25400">
            <a:solidFill>
              <a:srgbClr val="5771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51" name="Shape 151"/>
          <p:cNvSpPr/>
          <p:nvPr/>
        </p:nvSpPr>
        <p:spPr>
          <a:xfrm>
            <a:off x="7503439" y="3308400"/>
            <a:ext cx="2341322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Model</a:t>
            </a:r>
            <a:endParaRPr sz="3600">
              <a:solidFill>
                <a:srgbClr val="558AA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AUC = 0.827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background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Eric Koziol</a:t>
            </a:r>
          </a:p>
        </p:txBody>
      </p:sp>
      <p:sp>
        <p:nvSpPr>
          <p:cNvPr id="58" name="Shape 58"/>
          <p:cNvSpPr/>
          <p:nvPr/>
        </p:nvSpPr>
        <p:spPr>
          <a:xfrm>
            <a:off x="6962689" y="2329434"/>
            <a:ext cx="5073822" cy="649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Scientist at KPMG</a:t>
            </a:r>
            <a:endParaRPr sz="3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Ranked in the top 0.5% of Kaggle</a:t>
            </a:r>
            <a:endParaRPr sz="3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Certified Professional Engineer</a:t>
            </a:r>
            <a:endParaRPr sz="3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BS &amp; MS in Civil Engineering from the University of Illinois at Urbana-Champaign</a:t>
            </a:r>
            <a:endParaRPr sz="3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@erickoziol</a:t>
            </a:r>
            <a:endParaRPr sz="3000">
              <a:solidFill>
                <a:srgbClr val="DEDE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u="sng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rPr>
              <a:t>ekoziol@kpmg.com</a:t>
            </a:r>
          </a:p>
        </p:txBody>
      </p:sp>
      <p:pic>
        <p:nvPicPr>
          <p:cNvPr id="59" name="709px-KPMG.sv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8880" y="614915"/>
            <a:ext cx="4061440" cy="158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Screen Shot 2015-06-22 at 10.10.14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087" y="620910"/>
            <a:ext cx="5196347" cy="2483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Screen Shot 2015-06-22 at 10.10.40 A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7714" y="7505403"/>
            <a:ext cx="4435093" cy="1639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Cross Validation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Avoiding Overfitting</a:t>
            </a:r>
          </a:p>
        </p:txBody>
      </p:sp>
      <p:pic>
        <p:nvPicPr>
          <p:cNvPr id="1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1700" y="2000250"/>
            <a:ext cx="86614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Cross Validation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Avoiding Overfitting</a:t>
            </a:r>
          </a:p>
        </p:txBody>
      </p:sp>
      <p:pic>
        <p:nvPicPr>
          <p:cNvPr id="15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699" y="2740852"/>
            <a:ext cx="11513402" cy="349484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1060786" y="6305600"/>
            <a:ext cx="2653628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9F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9FB"/>
                </a:solidFill>
              </a:rPr>
              <a:t>Underfit</a:t>
            </a:r>
          </a:p>
        </p:txBody>
      </p:sp>
      <p:sp>
        <p:nvSpPr>
          <p:cNvPr id="161" name="Shape 161"/>
          <p:cNvSpPr/>
          <p:nvPr/>
        </p:nvSpPr>
        <p:spPr>
          <a:xfrm>
            <a:off x="5175586" y="6305600"/>
            <a:ext cx="2653628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9F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9FB"/>
                </a:solidFill>
              </a:rPr>
              <a:t>Good fit</a:t>
            </a:r>
          </a:p>
        </p:txBody>
      </p:sp>
      <p:sp>
        <p:nvSpPr>
          <p:cNvPr id="162" name="Shape 162"/>
          <p:cNvSpPr/>
          <p:nvPr/>
        </p:nvSpPr>
        <p:spPr>
          <a:xfrm>
            <a:off x="9290386" y="6305600"/>
            <a:ext cx="2653628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9F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9FB"/>
                </a:solidFill>
              </a:rPr>
              <a:t>Overfit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Random Forest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Models</a:t>
            </a:r>
          </a:p>
        </p:txBody>
      </p:sp>
      <p:pic>
        <p:nvPicPr>
          <p:cNvPr id="166" name="randomFores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551" y="2090847"/>
            <a:ext cx="11997698" cy="4454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Random Forest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Code</a:t>
            </a:r>
          </a:p>
        </p:txBody>
      </p:sp>
      <p:pic>
        <p:nvPicPr>
          <p:cNvPr id="170" name="Screen Shot 2015-06-23 at 6.43.4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679" y="560027"/>
            <a:ext cx="11762875" cy="7449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Random Forest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Results</a:t>
            </a:r>
          </a:p>
        </p:txBody>
      </p:sp>
      <p:pic>
        <p:nvPicPr>
          <p:cNvPr id="174" name="Screen Shot 2015-06-23 at 6.52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979" y="998726"/>
            <a:ext cx="10074442" cy="4008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15-06-23 at 6.52.4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3979" y="5416394"/>
            <a:ext cx="10074442" cy="1791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Random Forest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Results</a:t>
            </a:r>
          </a:p>
        </p:txBody>
      </p:sp>
      <p:pic>
        <p:nvPicPr>
          <p:cNvPr id="179" name="Screen Shot 2015-06-23 at 6.52.3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9443" y="863043"/>
            <a:ext cx="10715667" cy="6981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Random Forest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code and Results - Ntree</a:t>
            </a:r>
          </a:p>
        </p:txBody>
      </p:sp>
      <p:pic>
        <p:nvPicPr>
          <p:cNvPr id="183" name="Screen Shot 2015-06-23 at 6.55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660" y="392108"/>
            <a:ext cx="12141480" cy="6106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5-06-23 at 7.00.46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660" y="6970734"/>
            <a:ext cx="12141480" cy="900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K-Nearest Neighbor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overview</a:t>
            </a:r>
          </a:p>
        </p:txBody>
      </p:sp>
      <p:pic>
        <p:nvPicPr>
          <p:cNvPr id="18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524" y="127000"/>
            <a:ext cx="10687352" cy="8015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K-Nearest Neighbor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interactive</a:t>
            </a:r>
          </a:p>
        </p:txBody>
      </p:sp>
      <p:sp>
        <p:nvSpPr>
          <p:cNvPr id="192" name="Shape 192"/>
          <p:cNvSpPr/>
          <p:nvPr/>
        </p:nvSpPr>
        <p:spPr>
          <a:xfrm>
            <a:off x="975893" y="2876600"/>
            <a:ext cx="10392614" cy="288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Quick KNN with Gender:</a:t>
            </a:r>
            <a:endParaRPr sz="3600">
              <a:solidFill>
                <a:srgbClr val="558AA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Look at the 3 closest people to you.</a:t>
            </a:r>
            <a:endParaRPr sz="3600">
              <a:solidFill>
                <a:srgbClr val="558AA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Your predicted gender is the gender with the most votes</a:t>
            </a:r>
            <a:endParaRPr sz="3600">
              <a:solidFill>
                <a:srgbClr val="558AA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558AA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How accurate is this classifier?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K-Nearest Neighbor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code</a:t>
            </a:r>
          </a:p>
        </p:txBody>
      </p:sp>
      <p:pic>
        <p:nvPicPr>
          <p:cNvPr id="196" name="Screen Shot 2015-06-23 at 7.11.0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135" y="1381183"/>
            <a:ext cx="11652530" cy="5873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Outline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42264" indent="-342264" defTabSz="449833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37373"/>
                </a:solidFill>
              </a:rPr>
              <a:t>Classification</a:t>
            </a:r>
            <a:endParaRPr sz="2772">
              <a:solidFill>
                <a:srgbClr val="737373"/>
              </a:solidFill>
            </a:endParaRPr>
          </a:p>
          <a:p>
            <a:pPr lvl="0" marL="342264" indent="-342264" defTabSz="449833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37373"/>
                </a:solidFill>
              </a:rPr>
              <a:t>Random Forest</a:t>
            </a:r>
            <a:endParaRPr sz="2772">
              <a:solidFill>
                <a:srgbClr val="737373"/>
              </a:solidFill>
            </a:endParaRPr>
          </a:p>
          <a:p>
            <a:pPr lvl="0" marL="342264" indent="-342264" defTabSz="449833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37373"/>
                </a:solidFill>
              </a:rPr>
              <a:t>Metrics/Cross Validation</a:t>
            </a:r>
            <a:endParaRPr sz="2772">
              <a:solidFill>
                <a:srgbClr val="737373"/>
              </a:solidFill>
            </a:endParaRPr>
          </a:p>
          <a:p>
            <a:pPr lvl="0" marL="342264" indent="-342264" defTabSz="449833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37373"/>
                </a:solidFill>
              </a:rPr>
              <a:t>KNN</a:t>
            </a:r>
            <a:endParaRPr sz="2772">
              <a:solidFill>
                <a:srgbClr val="737373"/>
              </a:solidFill>
            </a:endParaRPr>
          </a:p>
          <a:p>
            <a:pPr lvl="0" marL="342264" indent="-342264" defTabSz="449833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37373"/>
                </a:solidFill>
              </a:rPr>
              <a:t>Scaling</a:t>
            </a:r>
            <a:endParaRPr sz="2772">
              <a:solidFill>
                <a:srgbClr val="737373"/>
              </a:solidFill>
            </a:endParaRPr>
          </a:p>
          <a:p>
            <a:pPr lvl="0" marL="342264" indent="-342264" defTabSz="449833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37373"/>
                </a:solidFill>
              </a:rPr>
              <a:t>SVM</a:t>
            </a:r>
            <a:endParaRPr sz="2772">
              <a:solidFill>
                <a:srgbClr val="737373"/>
              </a:solidFill>
            </a:endParaRPr>
          </a:p>
          <a:p>
            <a:pPr lvl="0" marL="342264" indent="-342264" defTabSz="449833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37373"/>
                </a:solidFill>
              </a:rPr>
              <a:t>Neural Networks</a:t>
            </a:r>
            <a:endParaRPr sz="2772">
              <a:solidFill>
                <a:srgbClr val="737373"/>
              </a:solidFill>
            </a:endParaRPr>
          </a:p>
          <a:p>
            <a:pPr lvl="0" marL="342264" indent="-342264" defTabSz="449833">
              <a:spcBef>
                <a:spcPts val="24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737373"/>
                </a:solidFill>
              </a:rPr>
              <a:t>Ensembles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K-Nearest Neighbor</a:t>
            </a:r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results</a:t>
            </a:r>
          </a:p>
        </p:txBody>
      </p:sp>
      <p:pic>
        <p:nvPicPr>
          <p:cNvPr id="200" name="Screen Shot 2015-06-23 at 7.08.1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421" y="571267"/>
            <a:ext cx="6221428" cy="7493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kn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7182" y="2438802"/>
            <a:ext cx="5711083" cy="3758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K-Nearest Neighbor</a:t>
            </a:r>
          </a:p>
        </p:txBody>
      </p:sp>
      <p:sp>
        <p:nvSpPr>
          <p:cNvPr id="204" name="Shape 2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Scaling</a:t>
            </a:r>
          </a:p>
        </p:txBody>
      </p:sp>
      <p:sp>
        <p:nvSpPr>
          <p:cNvPr id="205" name="Shape 205"/>
          <p:cNvSpPr/>
          <p:nvPr/>
        </p:nvSpPr>
        <p:spPr>
          <a:xfrm>
            <a:off x="4588332" y="381050"/>
            <a:ext cx="3828136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Why scaling matters</a:t>
            </a:r>
          </a:p>
        </p:txBody>
      </p:sp>
      <p:pic>
        <p:nvPicPr>
          <p:cNvPr id="206" name="sca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2744" y="2450196"/>
            <a:ext cx="5539469" cy="3645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notsca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587" y="2407844"/>
            <a:ext cx="5539470" cy="364546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2122250" y="6342506"/>
            <a:ext cx="206014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Not Scaled</a:t>
            </a:r>
          </a:p>
        </p:txBody>
      </p:sp>
      <p:sp>
        <p:nvSpPr>
          <p:cNvPr id="209" name="Shape 209"/>
          <p:cNvSpPr/>
          <p:nvPr/>
        </p:nvSpPr>
        <p:spPr>
          <a:xfrm>
            <a:off x="9185880" y="6342506"/>
            <a:ext cx="1333197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58AAB"/>
                </a:solidFill>
              </a:rPr>
              <a:t>Scaled</a:t>
            </a:r>
          </a:p>
        </p:txBody>
      </p:sp>
      <p:sp>
        <p:nvSpPr>
          <p:cNvPr id="210" name="Shape 210"/>
          <p:cNvSpPr/>
          <p:nvPr/>
        </p:nvSpPr>
        <p:spPr>
          <a:xfrm>
            <a:off x="8619580" y="1780630"/>
            <a:ext cx="1539528" cy="1097357"/>
          </a:xfrm>
          <a:prstGeom prst="line">
            <a:avLst/>
          </a:prstGeom>
          <a:ln w="25400">
            <a:solidFill>
              <a:srgbClr val="FF364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1" name="Shape 211"/>
          <p:cNvSpPr/>
          <p:nvPr/>
        </p:nvSpPr>
        <p:spPr>
          <a:xfrm flipV="1">
            <a:off x="8567509" y="5456023"/>
            <a:ext cx="1324898" cy="1191249"/>
          </a:xfrm>
          <a:prstGeom prst="line">
            <a:avLst/>
          </a:prstGeom>
          <a:ln w="25400">
            <a:solidFill>
              <a:srgbClr val="FF364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1748880" y="4333292"/>
            <a:ext cx="1539527" cy="1097357"/>
          </a:xfrm>
          <a:prstGeom prst="line">
            <a:avLst/>
          </a:prstGeom>
          <a:ln w="25400">
            <a:solidFill>
              <a:srgbClr val="FF364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3" name="Shape 213"/>
          <p:cNvSpPr/>
          <p:nvPr/>
        </p:nvSpPr>
        <p:spPr>
          <a:xfrm flipH="1">
            <a:off x="3300065" y="4303219"/>
            <a:ext cx="1325454" cy="1156731"/>
          </a:xfrm>
          <a:prstGeom prst="line">
            <a:avLst/>
          </a:prstGeom>
          <a:ln w="25400">
            <a:solidFill>
              <a:srgbClr val="FF364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14" name="Screen Shot 2015-06-23 at 7.25.33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9647" y="7406964"/>
            <a:ext cx="11505507" cy="859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K-Nearest Neighbor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Scaled implementation</a:t>
            </a:r>
          </a:p>
        </p:txBody>
      </p:sp>
      <p:pic>
        <p:nvPicPr>
          <p:cNvPr id="218" name="Screen Shot 2015-06-23 at 7.23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51" y="1010999"/>
            <a:ext cx="12001699" cy="661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K-Nearest Neighbor</a:t>
            </a: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Scaled implementation - results</a:t>
            </a:r>
          </a:p>
        </p:txBody>
      </p:sp>
      <p:pic>
        <p:nvPicPr>
          <p:cNvPr id="222" name="knnSca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2662" y="2538980"/>
            <a:ext cx="5406630" cy="3558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2015-06-23 at 10.10.53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026" y="377824"/>
            <a:ext cx="6577111" cy="7880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K-Nearest Neighbor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Comparison</a:t>
            </a:r>
          </a:p>
        </p:txBody>
      </p:sp>
      <p:sp>
        <p:nvSpPr>
          <p:cNvPr id="227" name="Shape 227"/>
          <p:cNvSpPr/>
          <p:nvPr/>
        </p:nvSpPr>
        <p:spPr>
          <a:xfrm>
            <a:off x="483666" y="6708974"/>
            <a:ext cx="5331868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FF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BFFFA"/>
                </a:solidFill>
              </a:rPr>
              <a:t>Area under the curve: 0.7781</a:t>
            </a:r>
          </a:p>
        </p:txBody>
      </p:sp>
      <p:sp>
        <p:nvSpPr>
          <p:cNvPr id="228" name="Shape 228"/>
          <p:cNvSpPr/>
          <p:nvPr/>
        </p:nvSpPr>
        <p:spPr>
          <a:xfrm>
            <a:off x="7279283" y="6708974"/>
            <a:ext cx="5331867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1F1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1F1FF"/>
                </a:solidFill>
              </a:rPr>
              <a:t>Area under the curve: 0.8119</a:t>
            </a:r>
          </a:p>
        </p:txBody>
      </p:sp>
      <p:pic>
        <p:nvPicPr>
          <p:cNvPr id="229" name="kn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666" y="2212809"/>
            <a:ext cx="5331868" cy="3508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knnSca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9283" y="2212809"/>
            <a:ext cx="5331867" cy="3508839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1975205" y="1314500"/>
            <a:ext cx="2653590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FF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BFFFA"/>
                </a:solidFill>
              </a:rPr>
              <a:t>KNN Unscaled</a:t>
            </a:r>
          </a:p>
        </p:txBody>
      </p:sp>
      <p:sp>
        <p:nvSpPr>
          <p:cNvPr id="232" name="Shape 232"/>
          <p:cNvSpPr/>
          <p:nvPr/>
        </p:nvSpPr>
        <p:spPr>
          <a:xfrm>
            <a:off x="8838563" y="1314500"/>
            <a:ext cx="2213307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BFFFA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BFFFA"/>
                </a:solidFill>
              </a:rPr>
              <a:t>KNN Scaled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Support Vector Machines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Models</a:t>
            </a:r>
          </a:p>
        </p:txBody>
      </p:sp>
      <p:pic>
        <p:nvPicPr>
          <p:cNvPr id="23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6917" y="714535"/>
            <a:ext cx="6688566" cy="720693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Support Vector Machines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Models</a:t>
            </a:r>
          </a:p>
        </p:txBody>
      </p:sp>
      <p:pic>
        <p:nvPicPr>
          <p:cNvPr id="24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9770" y="703336"/>
            <a:ext cx="9745260" cy="7229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Support Vector Machines</a:t>
            </a: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Code</a:t>
            </a:r>
          </a:p>
        </p:txBody>
      </p:sp>
      <p:pic>
        <p:nvPicPr>
          <p:cNvPr id="244" name="Screen Shot 2015-06-23 at 8.09.1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733" y="981824"/>
            <a:ext cx="11547334" cy="685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Support Vector Machines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Results</a:t>
            </a:r>
          </a:p>
        </p:txBody>
      </p:sp>
      <p:pic>
        <p:nvPicPr>
          <p:cNvPr id="248" name="Screen Shot 2015-06-23 at 8.19.3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239" y="544076"/>
            <a:ext cx="8804069" cy="3262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Screen Shot 2015-06-23 at 8.19.54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029" y="4674795"/>
            <a:ext cx="8872488" cy="280088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9863429" y="1572127"/>
            <a:ext cx="2269542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2FBFF"/>
                </a:solidFill>
              </a:rPr>
              <a:t>RBF Kernel</a:t>
            </a:r>
            <a:endParaRPr sz="3600">
              <a:solidFill>
                <a:srgbClr val="F2FB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2FBFF"/>
                </a:solidFill>
              </a:rPr>
              <a:t>AUC: 0.8312</a:t>
            </a:r>
          </a:p>
        </p:txBody>
      </p:sp>
      <p:sp>
        <p:nvSpPr>
          <p:cNvPr id="251" name="Shape 251"/>
          <p:cNvSpPr/>
          <p:nvPr/>
        </p:nvSpPr>
        <p:spPr>
          <a:xfrm>
            <a:off x="9684664" y="5472039"/>
            <a:ext cx="2627072" cy="1206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4FFFE"/>
                </a:solidFill>
              </a:rPr>
              <a:t>Linear Kernel</a:t>
            </a:r>
            <a:endParaRPr sz="3600">
              <a:solidFill>
                <a:srgbClr val="F4FFFE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4FFFE"/>
                </a:solidFill>
              </a:rPr>
              <a:t>AUC: 0.8279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Support Vector Machines</a:t>
            </a: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Tuning</a:t>
            </a:r>
          </a:p>
        </p:txBody>
      </p:sp>
      <p:pic>
        <p:nvPicPr>
          <p:cNvPr id="255" name="Screen Shot 2015-06-23 at 8.37.5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796" y="1166874"/>
            <a:ext cx="11699208" cy="6302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What is Classification?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Determining what categories a given set of data belongs to</a:t>
            </a:r>
          </a:p>
        </p:txBody>
      </p:sp>
      <p:pic>
        <p:nvPicPr>
          <p:cNvPr id="6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577" y="536861"/>
            <a:ext cx="12226766" cy="76417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 flipV="1">
            <a:off x="6248399" y="536862"/>
            <a:ext cx="1" cy="7641728"/>
          </a:xfrm>
          <a:prstGeom prst="line">
            <a:avLst/>
          </a:prstGeom>
          <a:ln w="139700">
            <a:solidFill>
              <a:srgbClr val="F7444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Support Vector Machines</a:t>
            </a:r>
          </a:p>
        </p:txBody>
      </p:sp>
      <p:sp>
        <p:nvSpPr>
          <p:cNvPr id="258" name="Shape 2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Tuning</a:t>
            </a:r>
          </a:p>
        </p:txBody>
      </p:sp>
      <p:pic>
        <p:nvPicPr>
          <p:cNvPr id="259" name="Screen Shot 2015-06-23 at 8.32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710" y="1472215"/>
            <a:ext cx="8552333" cy="569157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9482429" y="3879900"/>
            <a:ext cx="2269542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1FFFC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1FFFC"/>
                </a:solidFill>
              </a:rPr>
              <a:t>AUC: 0.8312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Support Vector Machines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Tuning</a:t>
            </a:r>
          </a:p>
        </p:txBody>
      </p:sp>
      <p:pic>
        <p:nvPicPr>
          <p:cNvPr id="264" name="Screen Shot 2015-06-23 at 8.24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336" y="1699628"/>
            <a:ext cx="12000128" cy="5236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Support Vector Machines</a:t>
            </a:r>
          </a:p>
        </p:txBody>
      </p:sp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Tuning</a:t>
            </a:r>
          </a:p>
        </p:txBody>
      </p:sp>
      <p:pic>
        <p:nvPicPr>
          <p:cNvPr id="268" name="Screen Shot 2015-06-23 at 8.40.0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55" y="391715"/>
            <a:ext cx="7113483" cy="769145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8949029" y="3913642"/>
            <a:ext cx="2269542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9FE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9FEFF"/>
                </a:solidFill>
              </a:rPr>
              <a:t>AUC: 0.8268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Support Vector Machines</a:t>
            </a: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Comparison</a:t>
            </a:r>
          </a:p>
        </p:txBody>
      </p:sp>
      <p:sp>
        <p:nvSpPr>
          <p:cNvPr id="273" name="Shape 273"/>
          <p:cNvSpPr/>
          <p:nvPr/>
        </p:nvSpPr>
        <p:spPr>
          <a:xfrm>
            <a:off x="5468391" y="6066991"/>
            <a:ext cx="2449018" cy="17906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9FEFF"/>
                </a:solidFill>
              </a:rPr>
              <a:t>RBF Kernel</a:t>
            </a:r>
            <a:endParaRPr sz="3600">
              <a:solidFill>
                <a:srgbClr val="F9FE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9FEFF"/>
                </a:solidFill>
              </a:rPr>
              <a:t>Manual Grid</a:t>
            </a:r>
            <a:endParaRPr sz="3600">
              <a:solidFill>
                <a:srgbClr val="F9FE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9FEFF"/>
                </a:solidFill>
              </a:rPr>
              <a:t>AUC: 0.8268</a:t>
            </a:r>
          </a:p>
        </p:txBody>
      </p:sp>
      <p:sp>
        <p:nvSpPr>
          <p:cNvPr id="274" name="Shape 274"/>
          <p:cNvSpPr/>
          <p:nvPr/>
        </p:nvSpPr>
        <p:spPr>
          <a:xfrm>
            <a:off x="7386929" y="1055869"/>
            <a:ext cx="2294942" cy="179059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2FBFF"/>
                </a:solidFill>
              </a:rPr>
              <a:t>RBF Kernel</a:t>
            </a:r>
            <a:endParaRPr sz="3600">
              <a:solidFill>
                <a:srgbClr val="F2FB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2FBFF"/>
                </a:solidFill>
              </a:rPr>
              <a:t>Auto tuned</a:t>
            </a:r>
            <a:endParaRPr sz="3600">
              <a:solidFill>
                <a:srgbClr val="F2FB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1FFFC"/>
                </a:solidFill>
              </a:rPr>
              <a:t>AUC: 0.8312</a:t>
            </a:r>
          </a:p>
        </p:txBody>
      </p:sp>
      <p:sp>
        <p:nvSpPr>
          <p:cNvPr id="275" name="Shape 275"/>
          <p:cNvSpPr/>
          <p:nvPr/>
        </p:nvSpPr>
        <p:spPr>
          <a:xfrm>
            <a:off x="3559784" y="1055869"/>
            <a:ext cx="2786432" cy="179059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2FBFF"/>
                </a:solidFill>
              </a:rPr>
              <a:t>RBF Kernel</a:t>
            </a:r>
            <a:endParaRPr sz="3600">
              <a:solidFill>
                <a:srgbClr val="F2FB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2FBFF"/>
                </a:solidFill>
              </a:rPr>
              <a:t>Out of the box</a:t>
            </a:r>
            <a:endParaRPr sz="3600">
              <a:solidFill>
                <a:srgbClr val="F2FB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2FBFF"/>
                </a:solidFill>
              </a:rPr>
              <a:t>AUC: 0.8312</a:t>
            </a:r>
          </a:p>
        </p:txBody>
      </p:sp>
      <p:sp>
        <p:nvSpPr>
          <p:cNvPr id="276" name="Shape 276"/>
          <p:cNvSpPr/>
          <p:nvPr/>
        </p:nvSpPr>
        <p:spPr>
          <a:xfrm>
            <a:off x="5299684" y="3751983"/>
            <a:ext cx="2786432" cy="179059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4FFFE"/>
                </a:solidFill>
              </a:rPr>
              <a:t>Linear Kernel</a:t>
            </a:r>
            <a:endParaRPr sz="3600">
              <a:solidFill>
                <a:srgbClr val="F4FFFE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4FFFE"/>
                </a:solidFill>
              </a:rPr>
              <a:t>Out of the box</a:t>
            </a:r>
            <a:endParaRPr sz="3600">
              <a:solidFill>
                <a:srgbClr val="F4FFFE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4FFFE"/>
                </a:solidFill>
              </a:rPr>
              <a:t>AUC: 0.8279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Neural Networks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Models</a:t>
            </a:r>
          </a:p>
        </p:txBody>
      </p:sp>
      <p:pic>
        <p:nvPicPr>
          <p:cNvPr id="28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7190" y="534254"/>
            <a:ext cx="9030420" cy="7567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Neural Networks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Code</a:t>
            </a:r>
          </a:p>
        </p:txBody>
      </p:sp>
      <p:pic>
        <p:nvPicPr>
          <p:cNvPr id="284" name="Screen Shot 2015-06-23 at 8.44.2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129" y="456634"/>
            <a:ext cx="7822542" cy="7722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Neural Networks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results</a:t>
            </a:r>
          </a:p>
        </p:txBody>
      </p:sp>
      <p:pic>
        <p:nvPicPr>
          <p:cNvPr id="288" name="h2op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2239" y="780147"/>
            <a:ext cx="8320322" cy="5475506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5367629" y="6988677"/>
            <a:ext cx="2269542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5FA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5FAFF"/>
                </a:solidFill>
              </a:rPr>
              <a:t>AUC: 0.8276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Ensembles</a:t>
            </a:r>
          </a:p>
        </p:txBody>
      </p:sp>
      <p:sp>
        <p:nvSpPr>
          <p:cNvPr id="292" name="Shape 2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Combining Models</a:t>
            </a:r>
          </a:p>
        </p:txBody>
      </p:sp>
      <p:pic>
        <p:nvPicPr>
          <p:cNvPr id="29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7462" y="2105531"/>
            <a:ext cx="8849876" cy="4424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Ensembles</a:t>
            </a:r>
          </a:p>
        </p:txBody>
      </p:sp>
      <p:sp>
        <p:nvSpPr>
          <p:cNvPr id="296" name="Shape 2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Code</a:t>
            </a:r>
          </a:p>
        </p:txBody>
      </p:sp>
      <p:pic>
        <p:nvPicPr>
          <p:cNvPr id="297" name="Screen Shot 2015-06-23 at 8.58.3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505" y="2739317"/>
            <a:ext cx="11735790" cy="217329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3836466" y="5988100"/>
            <a:ext cx="5331868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6F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6FB"/>
                </a:solidFill>
              </a:rPr>
              <a:t>Area under the curve: 0.8341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Model Comparison</a:t>
            </a:r>
          </a:p>
        </p:txBody>
      </p:sp>
      <p:sp>
        <p:nvSpPr>
          <p:cNvPr id="301" name="Shape 3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Code</a:t>
            </a:r>
          </a:p>
        </p:txBody>
      </p:sp>
      <p:graphicFrame>
        <p:nvGraphicFramePr>
          <p:cNvPr id="302" name="Table 302"/>
          <p:cNvGraphicFramePr/>
          <p:nvPr/>
        </p:nvGraphicFramePr>
        <p:xfrm>
          <a:off x="2753707" y="762148"/>
          <a:ext cx="7197398" cy="676895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4110716"/>
                <a:gridCol w="3086679"/>
              </a:tblGrid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FFFFFF"/>
                          </a:solidFill>
                        </a:rPr>
                        <a:t>Test AUC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Random Forest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0.8245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Random Forest 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0.8276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KNN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0.7781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KNN Scaled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0.8119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SVM Radial OOB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0.8312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SVM Linear OOB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0.8279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SVM Tuned 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0.8312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SVM Tuned Grid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0.8268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h2o Neural Network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0.8276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2609"/>
                          </a:solidFill>
                        </a:rPr>
                        <a:t>Ensemble Blend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3000"/>
                          </a:solidFill>
                        </a:rPr>
                        <a:t>0.8341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What is Classification?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Classification vs regression</a:t>
            </a:r>
          </a:p>
        </p:txBody>
      </p:sp>
      <p:pic>
        <p:nvPicPr>
          <p:cNvPr id="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933" y="1450766"/>
            <a:ext cx="11468934" cy="5734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Model Comparison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CV Holdout set</a:t>
            </a:r>
          </a:p>
        </p:txBody>
      </p:sp>
      <p:graphicFrame>
        <p:nvGraphicFramePr>
          <p:cNvPr id="306" name="Table 306"/>
          <p:cNvGraphicFramePr/>
          <p:nvPr/>
        </p:nvGraphicFramePr>
        <p:xfrm>
          <a:off x="1305907" y="825648"/>
          <a:ext cx="10392986" cy="676895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4154248"/>
                <a:gridCol w="3119367"/>
                <a:gridCol w="3119367"/>
              </a:tblGrid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FFFFFF"/>
                          </a:solidFill>
                        </a:rPr>
                        <a:t>Test AUC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900">
                          <a:solidFill>
                            <a:srgbClr val="FFFFFF"/>
                          </a:solidFill>
                        </a:rPr>
                        <a:t>Hold Out AUC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Random Forest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0.8245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>
                        <a:defRPr sz="29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Random Forest 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0.8276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0.8698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KNN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0.7781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>
                        <a:defRPr sz="29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KNN Scaled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0.8119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0.8415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SVM Radial OOB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0.8312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0.8768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SVM Linear OOB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0.8279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>
                        <a:defRPr sz="29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SVM Tuned 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0.8312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>
                        <a:defRPr sz="29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SVM Tuned Grid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trike="sngStrike" sz="2900">
                          <a:solidFill>
                            <a:srgbClr val="A6A6A6"/>
                          </a:solidFill>
                        </a:rPr>
                        <a:t>0.8268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>
                        <a:defRPr sz="29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h2o Neural Network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0.8276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FFFF"/>
                          </a:solidFill>
                        </a:rPr>
                        <a:t>0.8778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615359"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2609"/>
                          </a:solidFill>
                        </a:rPr>
                        <a:t>Ensemble Blend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3000"/>
                          </a:solidFill>
                        </a:rPr>
                        <a:t>0.8341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rgbClr val="FF3000"/>
                          </a:solidFill>
                        </a:rPr>
                        <a:t>0.8843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xfrm>
            <a:off x="4161780" y="3657600"/>
            <a:ext cx="468124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Questions?</a:t>
            </a:r>
          </a:p>
        </p:txBody>
      </p:sp>
      <p:sp>
        <p:nvSpPr>
          <p:cNvPr id="309" name="Shape 309"/>
          <p:cNvSpPr/>
          <p:nvPr/>
        </p:nvSpPr>
        <p:spPr>
          <a:xfrm>
            <a:off x="3564706" y="6235700"/>
            <a:ext cx="5875388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43815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558AAB"/>
                </a:solidFill>
                <a:latin typeface="+mn-lt"/>
                <a:ea typeface="+mn-ea"/>
                <a:cs typeface="+mn-cs"/>
                <a:sym typeface="Helvetica Neue Light"/>
              </a:rPr>
              <a:t>@erickoziol</a:t>
            </a:r>
            <a:endParaRPr sz="5400">
              <a:solidFill>
                <a:srgbClr val="558AAB"/>
              </a:solidFill>
              <a:latin typeface="+mn-lt"/>
              <a:ea typeface="+mn-ea"/>
              <a:cs typeface="+mn-cs"/>
              <a:sym typeface="Helvetica Neue Light"/>
            </a:endParaRPr>
          </a:p>
          <a:p>
            <a:pPr lvl="0" algn="l" defTabSz="43815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5400" u="sng">
                <a:solidFill>
                  <a:srgbClr val="558AAB"/>
                </a:solidFill>
                <a:latin typeface="+mn-lt"/>
                <a:ea typeface="+mn-ea"/>
                <a:cs typeface="+mn-cs"/>
                <a:sym typeface="Helvetica Neue Light"/>
                <a:hlinkClick r:id="rId2" invalidUrl="" action="" tgtFrame="" tooltip="" history="1" highlightClick="0" endSnd="0"/>
              </a:rPr>
              <a:t>ekoziol@kpmg.com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UCI Database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Pima indian diabetes</a:t>
            </a:r>
          </a:p>
        </p:txBody>
      </p:sp>
      <p:pic>
        <p:nvPicPr>
          <p:cNvPr id="77" name="Screen Shot 2015-06-20 at 11.50.4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090" y="946826"/>
            <a:ext cx="11892620" cy="6742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pima indians diabetes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data set description</a:t>
            </a:r>
          </a:p>
        </p:txBody>
      </p:sp>
      <p:pic>
        <p:nvPicPr>
          <p:cNvPr id="81" name="Screen Shot 2015-06-20 at 11.51.2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4512" y="566256"/>
            <a:ext cx="8955776" cy="7503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Quick Caret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Simplest Example - load packages</a:t>
            </a:r>
          </a:p>
        </p:txBody>
      </p:sp>
      <p:pic>
        <p:nvPicPr>
          <p:cNvPr id="85" name="Screen Shot 2015-06-20 at 11.54.2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509" y="823212"/>
            <a:ext cx="12155782" cy="6989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Quick Caret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Simplest Example - prep data</a:t>
            </a:r>
          </a:p>
        </p:txBody>
      </p:sp>
      <p:pic>
        <p:nvPicPr>
          <p:cNvPr id="89" name="Screen Shot 2015-06-24 at 7.59.1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505" y="740524"/>
            <a:ext cx="11855790" cy="7154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